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43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CDE67981-C926-4AC7-AA08-ACFD1CD1FBA1}" styleName="Normal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40000" cmpd="sng">
              <a:solidFill>
                <a:schemeClr val="accent1"/>
              </a:solidFill>
            </a:ln>
          </a:left>
          <a:right>
            <a:ln w="40000" cmpd="sng">
              <a:solidFill>
                <a:schemeClr val="accent1"/>
              </a:solidFill>
            </a:ln>
          </a:right>
          <a:top>
            <a:ln w="40000" cmpd="sng">
              <a:solidFill>
                <a:schemeClr val="accent1"/>
              </a:solidFill>
            </a:ln>
          </a:top>
          <a:bottom>
            <a:ln w="400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5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5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>
          <a:shade val="80000"/>
        </a:schemeClr>
      </a:tcTxStyle>
      <a:tcStyle>
        <a:tcBdr>
          <a:bottom>
            <a:ln w="35400" cmpd="sng">
              <a:solidFill>
                <a:schemeClr val="accent1">
                  <a:shade val="80000"/>
                </a:schemeClr>
              </a:solidFill>
            </a:ln>
          </a:bottom>
        </a:tcBdr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 showGuides="1">
      <p:cViewPr varScale="1">
        <p:scale>
          <a:sx n="100" d="100"/>
          <a:sy n="100" d="100"/>
        </p:scale>
        <p:origin x="0" y="0"/>
      </p:cViewPr>
      <p:guideLst>
        <p:guide orient="horz" pos="1043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theme" Target="theme/theme1.xml"  /><Relationship Id="rId11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presProps" Target="presProps.xml"  /><Relationship Id="rId9" Type="http://schemas.openxmlformats.org/officeDocument/2006/relationships/viewProps" Target="viewProps.xml" 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2021-07-19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1.xml"  /><Relationship Id="rId3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1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Relationship Id="rId2" Type="http://schemas.openxmlformats.org/officeDocument/2006/relationships/image" Target="../media/image5.png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8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1053305" y="992716"/>
            <a:ext cx="10363198" cy="1853670"/>
          </a:xfrm>
        </p:spPr>
        <p:txBody>
          <a:bodyPr/>
          <a:lstStyle/>
          <a:p>
            <a:pPr>
              <a:defRPr/>
            </a:pPr>
            <a:r>
              <a:rPr lang="ko-KR" altLang="en-US" sz="4800">
                <a:solidFill>
                  <a:srgbClr val="fda7a7"/>
                </a:solidFill>
                <a:latin typeface="한컴 바겐세일 M"/>
                <a:ea typeface="한컴 바겐세일 M"/>
              </a:rPr>
              <a:t>집꾸미기</a:t>
            </a:r>
            <a:r>
              <a:rPr lang="ko-KR" altLang="en-US" sz="4800">
                <a:solidFill>
                  <a:srgbClr val="6182d6"/>
                </a:solidFill>
                <a:latin typeface="한컴 바겐세일 M"/>
                <a:ea typeface="한컴 바겐세일 M"/>
              </a:rPr>
              <a:t> </a:t>
            </a:r>
            <a:r>
              <a:rPr lang="ko-KR" altLang="en-US" sz="4800">
                <a:latin typeface="한컴 바겐세일 M"/>
                <a:ea typeface="한컴 바겐세일 M"/>
              </a:rPr>
              <a:t>모바일 웹페이지</a:t>
            </a:r>
            <a:br>
              <a:rPr lang="ko-KR" altLang="en-US" sz="4800">
                <a:ea typeface="한컴 바겐세일 M"/>
              </a:rPr>
            </a:br>
            <a:r>
              <a:rPr lang="ko-KR" altLang="en-US" sz="4800">
                <a:latin typeface="한컴 바겐세일 M"/>
                <a:ea typeface="한컴 바겐세일 M"/>
              </a:rPr>
              <a:t>리뉴얼 보고서</a:t>
            </a:r>
            <a:endParaRPr lang="ko-KR" altLang="en-US" sz="4800">
              <a:latin typeface="한컴 바겐세일 M"/>
              <a:ea typeface="한컴 바겐세일 M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4104481"/>
            <a:ext cx="8534399" cy="1752600"/>
          </a:xfrm>
        </p:spPr>
        <p:txBody>
          <a:bodyPr>
            <a:normAutofit lnSpcReduction="10000"/>
          </a:bodyPr>
          <a:lstStyle/>
          <a:p>
            <a:pPr>
              <a:defRPr/>
            </a:pPr>
            <a:endParaRPr lang="en-US" altLang="ko-KR"/>
          </a:p>
          <a:p>
            <a:pPr>
              <a:defRPr/>
            </a:pPr>
            <a:r>
              <a:rPr lang="en-US" altLang="ko-KR" sz="3400">
                <a:solidFill>
                  <a:srgbClr val="808080"/>
                </a:solidFill>
                <a:latin typeface="한컴 바겐세일 M"/>
                <a:ea typeface="한컴 바겐세일 M"/>
              </a:rPr>
              <a:t>2021-07-19</a:t>
            </a:r>
            <a:endParaRPr lang="en-US" altLang="ko-KR" sz="3400">
              <a:solidFill>
                <a:srgbClr val="808080"/>
              </a:solidFill>
              <a:latin typeface="한컴 바겐세일 M"/>
              <a:ea typeface="한컴 바겐세일 M"/>
            </a:endParaRPr>
          </a:p>
          <a:p>
            <a:pPr>
              <a:defRPr/>
            </a:pPr>
            <a:endParaRPr lang="ko-KR" altLang="en-US" sz="3400">
              <a:solidFill>
                <a:srgbClr val="808080"/>
              </a:solidFill>
              <a:latin typeface="한컴 바겐세일 M"/>
              <a:ea typeface="한컴 바겐세일 M"/>
            </a:endParaRPr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801252" y="806392"/>
            <a:ext cx="635935" cy="5181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 idx="0"/>
          </p:nvPr>
        </p:nvSpPr>
        <p:spPr>
          <a:xfrm>
            <a:off x="609601" y="393700"/>
            <a:ext cx="10972798" cy="1143000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 sz="5300">
                <a:latin typeface="한컴 바겐세일 M"/>
                <a:ea typeface="한컴 바겐세일 M"/>
              </a:rPr>
              <a:t>목차</a:t>
            </a:r>
            <a:endParaRPr lang="ko-KR" altLang="en-US" sz="5300">
              <a:latin typeface="한컴 바겐세일 M"/>
              <a:ea typeface="한컴 바겐세일 M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>
          <a:xfrm>
            <a:off x="2857489" y="1920346"/>
            <a:ext cx="6477021" cy="3780101"/>
          </a:xfrm>
        </p:spPr>
        <p:txBody>
          <a:bodyPr>
            <a:noAutofit/>
          </a:bodyPr>
          <a:lstStyle/>
          <a:p>
            <a:pPr lvl="0" algn="ctr">
              <a:defRPr lang="ko-KR" altLang="en-US"/>
            </a:pPr>
            <a:r>
              <a:rPr lang="ko-KR" altLang="en-US" sz="3000">
                <a:latin typeface="한컴 바겐세일 M"/>
                <a:ea typeface="한컴 바겐세일 M"/>
              </a:rPr>
              <a:t>트렌드 분석</a:t>
            </a:r>
            <a:endParaRPr lang="ko-KR" altLang="en-US" sz="3000">
              <a:latin typeface="한컴 바겐세일 M"/>
              <a:ea typeface="한컴 바겐세일 M"/>
            </a:endParaRPr>
          </a:p>
          <a:p>
            <a:pPr lvl="0" algn="ctr">
              <a:defRPr lang="ko-KR" altLang="en-US"/>
            </a:pPr>
            <a:r>
              <a:rPr lang="ko-KR" altLang="en-US" sz="3000">
                <a:latin typeface="한컴 바겐세일 M"/>
                <a:ea typeface="한컴 바겐세일 M"/>
              </a:rPr>
              <a:t>사용자 분석</a:t>
            </a:r>
            <a:endParaRPr lang="ko-KR" altLang="en-US" sz="3000">
              <a:latin typeface="한컴 바겐세일 M"/>
              <a:ea typeface="한컴 바겐세일 M"/>
            </a:endParaRPr>
          </a:p>
          <a:p>
            <a:pPr lvl="0" algn="ctr">
              <a:defRPr lang="ko-KR" altLang="en-US"/>
            </a:pPr>
            <a:r>
              <a:rPr lang="ko-KR" altLang="en-US" sz="3000">
                <a:latin typeface="한컴 바겐세일 M"/>
                <a:ea typeface="한컴 바겐세일 M"/>
              </a:rPr>
              <a:t>비주얼 무드보드</a:t>
            </a:r>
            <a:endParaRPr lang="ko-KR" altLang="en-US" sz="3000">
              <a:latin typeface="한컴 바겐세일 M"/>
              <a:ea typeface="한컴 바겐세일 M"/>
            </a:endParaRPr>
          </a:p>
          <a:p>
            <a:pPr lvl="0" algn="ctr">
              <a:defRPr lang="ko-KR" altLang="en-US"/>
            </a:pPr>
            <a:r>
              <a:rPr lang="ko-KR" altLang="en-US" sz="3000">
                <a:latin typeface="한컴 바겐세일 M"/>
                <a:ea typeface="한컴 바겐세일 M"/>
              </a:rPr>
              <a:t>정보구조</a:t>
            </a:r>
            <a:endParaRPr lang="ko-KR" altLang="en-US" sz="3000">
              <a:latin typeface="한컴 바겐세일 M"/>
              <a:ea typeface="한컴 바겐세일 M"/>
            </a:endParaRPr>
          </a:p>
          <a:p>
            <a:pPr lvl="0" algn="ctr">
              <a:defRPr lang="ko-KR" altLang="en-US"/>
            </a:pPr>
            <a:r>
              <a:rPr lang="ko-KR" altLang="en-US" sz="3000">
                <a:latin typeface="한컴 바겐세일 M"/>
                <a:ea typeface="한컴 바겐세일 M"/>
              </a:rPr>
              <a:t>스타일 가이드</a:t>
            </a:r>
            <a:endParaRPr lang="ko-KR" altLang="en-US" sz="3000">
              <a:latin typeface="한컴 바겐세일 M"/>
              <a:ea typeface="한컴 바겐세일 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0" y="135731"/>
            <a:ext cx="10972798" cy="1143000"/>
          </a:xfrm>
        </p:spPr>
        <p:txBody>
          <a:bodyPr/>
          <a:lstStyle/>
          <a:p>
            <a:pPr>
              <a:defRPr/>
            </a:pPr>
            <a:r>
              <a:rPr lang="ko-KR" altLang="en-US">
                <a:latin typeface="한컴 바겐세일 M"/>
                <a:ea typeface="한컴 바겐세일 M"/>
              </a:rPr>
              <a:t>트렌드 분석</a:t>
            </a:r>
            <a:r>
              <a:rPr lang="en-US" altLang="ko-KR">
                <a:latin typeface="한컴 바겐세일 M"/>
                <a:ea typeface="한컴 바겐세일 M"/>
              </a:rPr>
              <a:t>(</a:t>
            </a:r>
            <a:r>
              <a:rPr lang="ko-KR" altLang="en-US">
                <a:latin typeface="한컴 바겐세일 M"/>
                <a:ea typeface="한컴 바겐세일 M"/>
              </a:rPr>
              <a:t>경쟁사</a:t>
            </a:r>
            <a:r>
              <a:rPr lang="en-US" altLang="ko-KR">
                <a:latin typeface="한컴 바겐세일 M"/>
                <a:ea typeface="한컴 바겐세일 M"/>
              </a:rPr>
              <a:t>)</a:t>
            </a:r>
            <a:endParaRPr lang="en-US" altLang="ko-KR">
              <a:latin typeface="한컴 바겐세일 M"/>
              <a:ea typeface="한컴 바겐세일 M"/>
            </a:endParaRPr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59829" y="1051719"/>
            <a:ext cx="3622449" cy="4966229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159829" y="6164116"/>
            <a:ext cx="2816194" cy="359398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solidFill>
                  <a:srgbClr val="808080"/>
                </a:solidFill>
                <a:latin typeface="한컴 바겐세일 M"/>
                <a:ea typeface="한컴 바겐세일 M"/>
              </a:rPr>
              <a:t>출처</a:t>
            </a:r>
            <a:r>
              <a:rPr lang="en-US" altLang="ko-KR">
                <a:solidFill>
                  <a:srgbClr val="808080"/>
                </a:solidFill>
                <a:latin typeface="한컴 바겐세일 M"/>
                <a:ea typeface="한컴 바겐세일 M"/>
              </a:rPr>
              <a:t>:</a:t>
            </a:r>
            <a:r>
              <a:rPr lang="ko-KR" altLang="en-US">
                <a:solidFill>
                  <a:srgbClr val="808080"/>
                </a:solidFill>
                <a:latin typeface="한컴 바겐세일 M"/>
                <a:ea typeface="한컴 바겐세일 M"/>
              </a:rPr>
              <a:t> 오늘의 집 홈페이지</a:t>
            </a:r>
            <a:endParaRPr lang="ko-KR" altLang="en-US">
              <a:solidFill>
                <a:srgbClr val="808080"/>
              </a:solidFill>
              <a:latin typeface="한컴 바겐세일 M"/>
              <a:ea typeface="한컴 바겐세일 M"/>
            </a:endParaRPr>
          </a:p>
        </p:txBody>
      </p:sp>
      <p:sp>
        <p:nvSpPr>
          <p:cNvPr id="9" name=""/>
          <p:cNvSpPr txBox="1"/>
          <p:nvPr/>
        </p:nvSpPr>
        <p:spPr>
          <a:xfrm>
            <a:off x="6096000" y="1278731"/>
            <a:ext cx="1129665" cy="548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57040" indent="-257040">
              <a:buFont typeface="Wingdings"/>
              <a:buChar char="ü"/>
              <a:defRPr/>
            </a:pPr>
            <a:r>
              <a:rPr lang="ko-KR" altLang="en-US" sz="3000">
                <a:latin typeface="한컴 바겐세일 M"/>
                <a:ea typeface="한컴 바겐세일 M"/>
              </a:rPr>
              <a:t>장점</a:t>
            </a:r>
            <a:endParaRPr lang="en-US" altLang="ko-KR" sz="3000">
              <a:latin typeface="한컴 바겐세일 M"/>
              <a:ea typeface="한컴 바겐세일 M"/>
            </a:endParaRPr>
          </a:p>
        </p:txBody>
      </p:sp>
      <p:sp>
        <p:nvSpPr>
          <p:cNvPr id="10" name=""/>
          <p:cNvSpPr txBox="1"/>
          <p:nvPr/>
        </p:nvSpPr>
        <p:spPr>
          <a:xfrm>
            <a:off x="6096000" y="4372026"/>
            <a:ext cx="1129665" cy="5409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57040" indent="-257040">
              <a:buFont typeface="Wingdings"/>
              <a:buChar char="ü"/>
              <a:defRPr/>
            </a:pPr>
            <a:r>
              <a:rPr lang="ko-KR" altLang="en-US" sz="3000">
                <a:latin typeface="한컴 바겐세일 M"/>
                <a:ea typeface="한컴 바겐세일 M"/>
              </a:rPr>
              <a:t>단점</a:t>
            </a:r>
            <a:endParaRPr lang="ko-KR" altLang="en-US" sz="3000">
              <a:latin typeface="한컴 바겐세일 M"/>
              <a:ea typeface="한컴 바겐세일 M"/>
            </a:endParaRPr>
          </a:p>
        </p:txBody>
      </p:sp>
      <p:sp>
        <p:nvSpPr>
          <p:cNvPr id="11" name=""/>
          <p:cNvSpPr txBox="1"/>
          <p:nvPr/>
        </p:nvSpPr>
        <p:spPr>
          <a:xfrm>
            <a:off x="6383333" y="2005488"/>
            <a:ext cx="4914641" cy="2009774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한컴 바겐세일 M"/>
                <a:ea typeface="한컴 바겐세일 M"/>
              </a:rPr>
              <a:t>카테고리가 깔끔하게 정리되어 있어서 </a:t>
            </a:r>
            <a:endParaRPr lang="ko-KR" altLang="en-US">
              <a:latin typeface="한컴 바겐세일 M"/>
              <a:ea typeface="한컴 바겐세일 M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한컴 바겐세일 M"/>
                <a:ea typeface="한컴 바겐세일 M"/>
              </a:rPr>
              <a:t>원하는 가구를 찾기가 쉽다</a:t>
            </a:r>
            <a:endParaRPr lang="ko-KR" altLang="en-US">
              <a:latin typeface="한컴 바겐세일 M"/>
              <a:ea typeface="한컴 바겐세일 M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lang="ko-KR" altLang="en-US">
              <a:latin typeface="한컴 바겐세일 M"/>
              <a:ea typeface="한컴 바겐세일 M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한컴 바겐세일 M"/>
                <a:ea typeface="한컴 바겐세일 M"/>
              </a:rPr>
              <a:t>컨셉에 따라 분류되어 있어서  구매자가 원하는 무드의 가구를 한눈에 볼 수 있다</a:t>
            </a:r>
            <a:endParaRPr lang="ko-KR" altLang="en-US">
              <a:latin typeface="한컴 바겐세일 M"/>
              <a:ea typeface="한컴 바겐세일 M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lang="ko-KR" altLang="en-US">
              <a:latin typeface="한컴 바겐세일 M"/>
              <a:ea typeface="한컴 바겐세일 M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한컴 바겐세일 M"/>
                <a:ea typeface="한컴 바겐세일 M"/>
              </a:rPr>
              <a:t>다른 사람들의 가구 사용 후기를 자세하게 볼 수 있다</a:t>
            </a:r>
            <a:endParaRPr lang="ko-KR" altLang="en-US">
              <a:latin typeface="한컴 바겐세일 M"/>
              <a:ea typeface="한컴 바겐세일 M"/>
            </a:endParaRPr>
          </a:p>
        </p:txBody>
      </p:sp>
      <p:sp>
        <p:nvSpPr>
          <p:cNvPr id="13" name=""/>
          <p:cNvSpPr txBox="1"/>
          <p:nvPr/>
        </p:nvSpPr>
        <p:spPr>
          <a:xfrm>
            <a:off x="6509272" y="5187474"/>
            <a:ext cx="4914642" cy="90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한컴 바겐세일 M"/>
                <a:ea typeface="한컴 바겐세일 M"/>
              </a:rPr>
              <a:t>인기제품</a:t>
            </a:r>
            <a:r>
              <a:rPr lang="en-US" altLang="ko-KR">
                <a:latin typeface="한컴 바겐세일 M"/>
                <a:ea typeface="한컴 바겐세일 M"/>
              </a:rPr>
              <a:t>,</a:t>
            </a:r>
            <a:r>
              <a:rPr lang="ko-KR" altLang="en-US">
                <a:latin typeface="한컴 바겐세일 M"/>
                <a:ea typeface="한컴 바겐세일 M"/>
              </a:rPr>
              <a:t> 세일제품이 화면에서 차지하는 비중이 크다</a:t>
            </a:r>
            <a:endParaRPr lang="ko-KR" altLang="en-US"/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lang="ko-KR" altLang="en-US"/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241565"/>
            <a:ext cx="10972798" cy="964406"/>
          </a:xfrm>
        </p:spPr>
        <p:txBody>
          <a:bodyPr/>
          <a:lstStyle/>
          <a:p>
            <a:pPr>
              <a:defRPr/>
            </a:pPr>
            <a:r>
              <a:rPr lang="ko-KR" altLang="en-US" sz="4600">
                <a:latin typeface="한컴 바겐세일 M"/>
                <a:ea typeface="한컴 바겐세일 M"/>
              </a:rPr>
              <a:t>사용자 분석</a:t>
            </a:r>
            <a:r>
              <a:rPr lang="en-US" altLang="ko-KR" sz="4600">
                <a:latin typeface="한컴 바겐세일 M"/>
                <a:ea typeface="한컴 바겐세일 M"/>
              </a:rPr>
              <a:t>(</a:t>
            </a:r>
            <a:r>
              <a:rPr lang="ko-KR" altLang="en-US" sz="4600">
                <a:latin typeface="한컴 바겐세일 M"/>
                <a:ea typeface="한컴 바겐세일 M"/>
              </a:rPr>
              <a:t>페르소나</a:t>
            </a:r>
            <a:r>
              <a:rPr lang="en-US" altLang="ko-KR" sz="4600">
                <a:latin typeface="한컴 바겐세일 M"/>
                <a:ea typeface="한컴 바겐세일 M"/>
              </a:rPr>
              <a:t>)</a:t>
            </a:r>
            <a:endParaRPr lang="en-US" altLang="ko-KR" sz="4600">
              <a:latin typeface="한컴 바겐세일 M"/>
              <a:ea typeface="한컴 바겐세일 M"/>
            </a:endParaRPr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77071" y="1625111"/>
            <a:ext cx="1377076" cy="1377076"/>
          </a:xfrm>
          <a:prstGeom prst="rect">
            <a:avLst/>
          </a:prstGeom>
        </p:spPr>
      </p:pic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356654" y="1646608"/>
            <a:ext cx="1355579" cy="1355579"/>
          </a:xfrm>
          <a:prstGeom prst="rect">
            <a:avLst/>
          </a:prstGeom>
        </p:spPr>
      </p:pic>
      <p:sp>
        <p:nvSpPr>
          <p:cNvPr id="6" name=""/>
          <p:cNvSpPr txBox="1"/>
          <p:nvPr/>
        </p:nvSpPr>
        <p:spPr>
          <a:xfrm>
            <a:off x="1951962" y="1678556"/>
            <a:ext cx="4144038" cy="277723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이름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박</a:t>
            </a:r>
            <a:r>
              <a:rPr lang="en-US" altLang="ko-KR" sz="2200">
                <a:latin typeface="한컴 바겐세일 M"/>
                <a:ea typeface="한컴 바겐세일 M"/>
              </a:rPr>
              <a:t>00</a:t>
            </a:r>
            <a:endParaRPr lang="en-US" altLang="ko-KR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성별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남성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나이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</a:t>
            </a:r>
            <a:r>
              <a:rPr lang="en-US" altLang="ko-KR" sz="2200">
                <a:latin typeface="한컴 바겐세일 M"/>
                <a:ea typeface="한컴 바겐세일 M"/>
              </a:rPr>
              <a:t>30</a:t>
            </a:r>
            <a:r>
              <a:rPr lang="ko-KR" altLang="en-US" sz="2200">
                <a:latin typeface="한컴 바겐세일 M"/>
                <a:ea typeface="한컴 바겐세일 M"/>
              </a:rPr>
              <a:t>대 초반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직업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프리랜서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지역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서울특별시 관악구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성격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내향적</a:t>
            </a:r>
            <a:r>
              <a:rPr lang="en-US" altLang="ko-KR" sz="2200">
                <a:latin typeface="한컴 바겐세일 M"/>
                <a:ea typeface="한컴 바겐세일 M"/>
              </a:rPr>
              <a:t>,</a:t>
            </a:r>
            <a:r>
              <a:rPr lang="ko-KR" altLang="en-US" sz="2200">
                <a:latin typeface="한컴 바겐세일 M"/>
                <a:ea typeface="한컴 바겐세일 M"/>
              </a:rPr>
              <a:t> 차분함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니즈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원하는 가구를 한번에 찾는 것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원하는 컨셉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무게감 있는 모던 내추럴</a:t>
            </a:r>
            <a:endParaRPr lang="ko-KR" altLang="en-US" sz="2200">
              <a:latin typeface="한컴 바겐세일 M"/>
              <a:ea typeface="한컴 바겐세일 M"/>
            </a:endParaRPr>
          </a:p>
        </p:txBody>
      </p:sp>
      <p:sp>
        <p:nvSpPr>
          <p:cNvPr id="7" name=""/>
          <p:cNvSpPr txBox="1"/>
          <p:nvPr/>
        </p:nvSpPr>
        <p:spPr>
          <a:xfrm>
            <a:off x="7964882" y="1678556"/>
            <a:ext cx="3991902" cy="2777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이름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이</a:t>
            </a:r>
            <a:r>
              <a:rPr lang="en-US" altLang="ko-KR" sz="2200">
                <a:latin typeface="한컴 바겐세일 M"/>
                <a:ea typeface="한컴 바겐세일 M"/>
              </a:rPr>
              <a:t>00</a:t>
            </a:r>
            <a:endParaRPr lang="en-US" altLang="ko-KR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성별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여성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나이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</a:t>
            </a:r>
            <a:r>
              <a:rPr lang="en-US" altLang="ko-KR" sz="2200">
                <a:latin typeface="한컴 바겐세일 M"/>
                <a:ea typeface="한컴 바겐세일 M"/>
              </a:rPr>
              <a:t>20</a:t>
            </a:r>
            <a:r>
              <a:rPr lang="ko-KR" altLang="en-US" sz="2200">
                <a:latin typeface="한컴 바겐세일 M"/>
                <a:ea typeface="한컴 바겐세일 M"/>
              </a:rPr>
              <a:t>대 후반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직업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카페 운영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지역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인천광역시 서구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성격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외향적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니즈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인테리어에 대한 조언 필요</a:t>
            </a:r>
            <a:endParaRPr lang="ko-KR" altLang="en-US" sz="2200"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2200">
                <a:latin typeface="한컴 바겐세일 M"/>
                <a:ea typeface="한컴 바겐세일 M"/>
              </a:rPr>
              <a:t>원하는 컨셉</a:t>
            </a:r>
            <a:r>
              <a:rPr lang="en-US" altLang="ko-KR" sz="2200">
                <a:latin typeface="한컴 바겐세일 M"/>
                <a:ea typeface="한컴 바겐세일 M"/>
              </a:rPr>
              <a:t>:</a:t>
            </a:r>
            <a:r>
              <a:rPr lang="ko-KR" altLang="en-US" sz="2200">
                <a:latin typeface="한컴 바겐세일 M"/>
                <a:ea typeface="한컴 바겐세일 M"/>
              </a:rPr>
              <a:t> 클래식</a:t>
            </a:r>
            <a:r>
              <a:rPr lang="en-US" altLang="ko-KR" sz="2200">
                <a:latin typeface="한컴 바겐세일 M"/>
                <a:ea typeface="한컴 바겐세일 M"/>
              </a:rPr>
              <a:t>,</a:t>
            </a:r>
            <a:r>
              <a:rPr lang="ko-KR" altLang="en-US" sz="2200">
                <a:latin typeface="한컴 바겐세일 M"/>
                <a:ea typeface="한컴 바겐세일 M"/>
              </a:rPr>
              <a:t> 엔틱한 무드</a:t>
            </a:r>
            <a:endParaRPr lang="ko-KR" altLang="en-US" sz="2200">
              <a:latin typeface="한컴 바겐세일 M"/>
              <a:ea typeface="한컴 바겐세일 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0"/>
          <p:cNvSpPr>
            <a:spLocks noGrp="1"/>
          </p:cNvSpPr>
          <p:nvPr>
            <p:ph type="title" idx="0"/>
          </p:nvPr>
        </p:nvSpPr>
        <p:spPr/>
        <p:txBody>
          <a:bodyPr>
            <a:noAutofit/>
          </a:bodyPr>
          <a:lstStyle/>
          <a:p>
            <a:pPr>
              <a:defRPr lang="ko-KR" altLang="en-US"/>
            </a:pPr>
            <a:r>
              <a:rPr lang="ko-KR" altLang="en-US">
                <a:latin typeface="한컴 바겐세일 M"/>
                <a:ea typeface="한컴 바겐세일 M"/>
              </a:rPr>
              <a:t>비주얼 무드보드</a:t>
            </a:r>
            <a:endParaRPr lang="ko-KR" altLang="en-US"/>
          </a:p>
        </p:txBody>
      </p:sp>
      <p:sp>
        <p:nvSpPr>
          <p:cNvPr id="3" name="직사각형 8"/>
          <p:cNvSpPr/>
          <p:nvPr/>
        </p:nvSpPr>
        <p:spPr>
          <a:xfrm>
            <a:off x="750794" y="1915200"/>
            <a:ext cx="5139623" cy="4573635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noFill/>
          </a:ln>
          <a:effectLst>
            <a:outerShdw blurRad="50800" dist="38100" dir="2700000" algn="ctr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>
            <a:noAutofit/>
          </a:bodyPr>
          <a:lstStyle/>
          <a:p>
            <a:pPr marL="180022" indent="-180022">
              <a:lnSpc>
                <a:spcPct val="150000"/>
              </a:lnSpc>
              <a:buClr>
                <a:srgbClr val="1c3d62">
                  <a:alpha val="100000"/>
                </a:srgbClr>
              </a:buClr>
              <a:buFont typeface="+mn-cs"/>
              <a:buChar char="•"/>
              <a:defRPr lang="ko-KR" altLang="en-US"/>
            </a:pPr>
            <a:endParaRPr xmlns:mc="http://schemas.openxmlformats.org/markup-compatibility/2006" xmlns:hp="http://schemas.haansoft.com/office/presentation/8.0" lang="ko-KR" altLang="en-US" sz="1800" b="0" i="0" u="none" kern="1200" mc:Ignorable="hp" hp:hslEmbossed="0">
              <a:solidFill>
                <a:schemeClr val="accent1"/>
              </a:solidFill>
              <a:latin typeface="+mn-lt"/>
              <a:ea typeface="+mn-ea"/>
              <a:cs typeface="+mj-cs"/>
            </a:endParaRPr>
          </a:p>
        </p:txBody>
      </p:sp>
      <p:sp>
        <p:nvSpPr>
          <p:cNvPr id="7" name="직사각형 8"/>
          <p:cNvSpPr/>
          <p:nvPr/>
        </p:nvSpPr>
        <p:spPr>
          <a:xfrm>
            <a:off x="6258720" y="1916832"/>
            <a:ext cx="5323676" cy="4104456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>
            <a:noAutofit/>
          </a:bodyPr>
          <a:lstStyle/>
          <a:p>
            <a:pPr>
              <a:defRPr lang="ko-KR" altLang="en-US"/>
            </a:pPr>
            <a:endParaRPr lang="ko-KR" altLang="en-US" sz="1800">
              <a:solidFill>
                <a:schemeClr val="accent3">
                  <a:lumMod val="50000"/>
                </a:schemeClr>
              </a:solidFill>
              <a:cs typeface="+mj-cs"/>
            </a:endParaRPr>
          </a:p>
        </p:txBody>
      </p:sp>
      <p:sp>
        <p:nvSpPr>
          <p:cNvPr id="4" name="직사각형 9"/>
          <p:cNvSpPr/>
          <p:nvPr/>
        </p:nvSpPr>
        <p:spPr>
          <a:xfrm>
            <a:off x="750794" y="1500174"/>
            <a:ext cx="5139623" cy="41910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7000">
                <a:schemeClr val="accent1"/>
              </a:gs>
              <a:gs pos="93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1"/>
            <a:tileRect/>
          </a:gradFill>
          <a:ln w="12700">
            <a:solidFill>
              <a:schemeClr val="accent1"/>
            </a:solidFill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  <a:defRPr lang="ko-KR" altLang="en-US"/>
            </a:pPr>
            <a:r>
              <a:rPr lang="en-US" altLang="ko-KR" sz="2000">
                <a:latin typeface="+mn-lt"/>
                <a:cs typeface="+mn-cs"/>
              </a:rPr>
              <a:t>images</a:t>
            </a:r>
            <a:endParaRPr lang="en-US" altLang="ko-KR" sz="2000">
              <a:latin typeface="+mn-lt"/>
              <a:cs typeface="+mn-cs"/>
            </a:endParaRPr>
          </a:p>
        </p:txBody>
      </p:sp>
      <p:sp>
        <p:nvSpPr>
          <p:cNvPr id="5" name="직사각형 10"/>
          <p:cNvSpPr/>
          <p:nvPr/>
        </p:nvSpPr>
        <p:spPr>
          <a:xfrm>
            <a:off x="6258720" y="1500174"/>
            <a:ext cx="5323676" cy="419103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75000"/>
                </a:schemeClr>
              </a:gs>
              <a:gs pos="7000">
                <a:schemeClr val="accent3"/>
              </a:gs>
              <a:gs pos="93000">
                <a:schemeClr val="accent3"/>
              </a:gs>
              <a:gs pos="100000">
                <a:schemeClr val="accent3">
                  <a:lumMod val="40000"/>
                  <a:lumOff val="60000"/>
                </a:schemeClr>
              </a:gs>
            </a:gsLst>
            <a:lin ang="16200000" scaled="1"/>
            <a:tileRect/>
          </a:gradFill>
          <a:ln w="12700">
            <a:solidFill>
              <a:schemeClr val="accent3"/>
            </a:solidFill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  <a:defRPr lang="ko-KR" altLang="en-US"/>
            </a:pPr>
            <a:r>
              <a:rPr lang="en-US" altLang="ko-KR" sz="2000"/>
              <a:t>color</a:t>
            </a:r>
            <a:endParaRPr lang="en-US" altLang="ko-KR" sz="2000"/>
          </a:p>
        </p:txBody>
      </p:sp>
      <p:pic>
        <p:nvPicPr>
          <p:cNvPr id="9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70576" y="2097712"/>
            <a:ext cx="1843669" cy="1749764"/>
          </a:xfrm>
          <a:prstGeom prst="rect">
            <a:avLst/>
          </a:prstGeom>
        </p:spPr>
      </p:pic>
      <p:pic>
        <p:nvPicPr>
          <p:cNvPr id="1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886713" y="2097712"/>
            <a:ext cx="2774134" cy="2797595"/>
          </a:xfrm>
          <a:prstGeom prst="rect">
            <a:avLst/>
          </a:prstGeom>
        </p:spPr>
      </p:pic>
      <p:pic>
        <p:nvPicPr>
          <p:cNvPr id="11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50794" y="3967200"/>
            <a:ext cx="2055119" cy="2373312"/>
          </a:xfrm>
          <a:prstGeom prst="rect">
            <a:avLst/>
          </a:prstGeom>
        </p:spPr>
      </p:pic>
      <p:pic>
        <p:nvPicPr>
          <p:cNvPr id="12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2886713" y="5048023"/>
            <a:ext cx="2774135" cy="1292490"/>
          </a:xfrm>
          <a:prstGeom prst="rect">
            <a:avLst/>
          </a:prstGeom>
        </p:spPr>
      </p:pic>
      <p:sp>
        <p:nvSpPr>
          <p:cNvPr id="13" name=""/>
          <p:cNvSpPr/>
          <p:nvPr/>
        </p:nvSpPr>
        <p:spPr>
          <a:xfrm>
            <a:off x="6654932" y="2097712"/>
            <a:ext cx="527616" cy="527616"/>
          </a:xfrm>
          <a:prstGeom prst="ellipse">
            <a:avLst/>
          </a:prstGeom>
          <a:solidFill>
            <a:srgbClr val="65973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en-US" altLang="ko-KR"/>
          </a:p>
        </p:txBody>
      </p:sp>
      <p:sp>
        <p:nvSpPr>
          <p:cNvPr id="14" name=""/>
          <p:cNvSpPr/>
          <p:nvPr/>
        </p:nvSpPr>
        <p:spPr>
          <a:xfrm>
            <a:off x="6654932" y="3674401"/>
            <a:ext cx="527616" cy="527616"/>
          </a:xfrm>
          <a:prstGeom prst="ellipse">
            <a:avLst/>
          </a:prstGeom>
          <a:solidFill>
            <a:srgbClr val="bf7e45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15" name=""/>
          <p:cNvSpPr/>
          <p:nvPr/>
        </p:nvSpPr>
        <p:spPr>
          <a:xfrm>
            <a:off x="6654932" y="2901383"/>
            <a:ext cx="527616" cy="527616"/>
          </a:xfrm>
          <a:prstGeom prst="ellipse">
            <a:avLst/>
          </a:prstGeom>
          <a:solidFill>
            <a:srgbClr val="d9bc2b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16" name=""/>
          <p:cNvSpPr/>
          <p:nvPr/>
        </p:nvSpPr>
        <p:spPr>
          <a:xfrm>
            <a:off x="6695924" y="4453680"/>
            <a:ext cx="527616" cy="527616"/>
          </a:xfrm>
          <a:prstGeom prst="ellipse">
            <a:avLst/>
          </a:prstGeom>
          <a:solidFill>
            <a:srgbClr val="bfb6ae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17" name=""/>
          <p:cNvSpPr/>
          <p:nvPr/>
        </p:nvSpPr>
        <p:spPr>
          <a:xfrm>
            <a:off x="6695924" y="5265872"/>
            <a:ext cx="527616" cy="527616"/>
          </a:xfrm>
          <a:prstGeom prst="ellipse">
            <a:avLst/>
          </a:prstGeom>
          <a:solidFill>
            <a:srgbClr val="8c593b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/>
          </a:p>
        </p:txBody>
      </p:sp>
      <p:sp>
        <p:nvSpPr>
          <p:cNvPr id="18" name=""/>
          <p:cNvSpPr txBox="1"/>
          <p:nvPr/>
        </p:nvSpPr>
        <p:spPr>
          <a:xfrm>
            <a:off x="7772797" y="2182150"/>
            <a:ext cx="1594115" cy="35912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#597332</a:t>
            </a:r>
            <a:endParaRPr lang="en-US" altLang="ko-KR"/>
          </a:p>
        </p:txBody>
      </p:sp>
      <p:sp>
        <p:nvSpPr>
          <p:cNvPr id="19" name=""/>
          <p:cNvSpPr txBox="1"/>
          <p:nvPr/>
        </p:nvSpPr>
        <p:spPr>
          <a:xfrm>
            <a:off x="7772796" y="2972594"/>
            <a:ext cx="1594116" cy="3592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#D9BC2B</a:t>
            </a:r>
            <a:endParaRPr lang="en-US" altLang="ko-KR"/>
          </a:p>
        </p:txBody>
      </p:sp>
      <p:sp>
        <p:nvSpPr>
          <p:cNvPr id="20" name=""/>
          <p:cNvSpPr txBox="1"/>
          <p:nvPr/>
        </p:nvSpPr>
        <p:spPr>
          <a:xfrm>
            <a:off x="7772796" y="3787640"/>
            <a:ext cx="1594116" cy="6395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#BF7E45</a:t>
            </a:r>
            <a:endParaRPr lang="en-US" altLang="ko-KR"/>
          </a:p>
          <a:p>
            <a:pPr>
              <a:defRPr/>
            </a:pPr>
            <a:endParaRPr lang="en-US" altLang="ko-KR"/>
          </a:p>
        </p:txBody>
      </p:sp>
      <p:sp>
        <p:nvSpPr>
          <p:cNvPr id="21" name=""/>
          <p:cNvSpPr txBox="1"/>
          <p:nvPr/>
        </p:nvSpPr>
        <p:spPr>
          <a:xfrm>
            <a:off x="7772796" y="4537929"/>
            <a:ext cx="1594116" cy="641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#BFB6AE</a:t>
            </a:r>
            <a:endParaRPr lang="en-US" altLang="ko-KR"/>
          </a:p>
          <a:p>
            <a:pPr>
              <a:defRPr/>
            </a:pPr>
            <a:endParaRPr lang="en-US" altLang="ko-KR"/>
          </a:p>
        </p:txBody>
      </p:sp>
      <p:sp>
        <p:nvSpPr>
          <p:cNvPr id="22" name=""/>
          <p:cNvSpPr txBox="1"/>
          <p:nvPr/>
        </p:nvSpPr>
        <p:spPr>
          <a:xfrm>
            <a:off x="7772796" y="5350120"/>
            <a:ext cx="1594116" cy="362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#8C593B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101</ep:Words>
  <ep:PresentationFormat>화면 슬라이드 쇼(4:3)</ep:PresentationFormat>
  <ep:Paragraphs>42</ep:Paragraphs>
  <ep:Slides>5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ep:HeadingPairs>
  <ep:TitlesOfParts>
    <vt:vector size="6" baseType="lpstr">
      <vt:lpstr>한컴오피스</vt:lpstr>
      <vt:lpstr>집꾸미기 모바일 웹페이지 리뉴얼 보고서</vt:lpstr>
      <vt:lpstr>목차</vt:lpstr>
      <vt:lpstr>트렌드 분석(경쟁사)</vt:lpstr>
      <vt:lpstr>사용자 분석(페르소나)</vt:lpstr>
      <vt:lpstr>비주얼 무드보드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2021-07-19T02:15:53.231</dcterms:created>
  <dc:creator>user</dc:creator>
  <cp:lastModifiedBy>user</cp:lastModifiedBy>
  <dcterms:modified xsi:type="dcterms:W3CDTF">2021-07-19T03:37:17.616</dcterms:modified>
  <cp:revision>26</cp:revision>
  <dc:title>오늘의 집</dc:title>
  <cp:version>1100.0100.01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